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3" r:id="rId4"/>
    <p:sldId id="274" r:id="rId5"/>
    <p:sldId id="275" r:id="rId6"/>
    <p:sldId id="280" r:id="rId7"/>
    <p:sldId id="281" r:id="rId8"/>
    <p:sldId id="282" r:id="rId9"/>
    <p:sldId id="276" r:id="rId10"/>
    <p:sldId id="283" r:id="rId11"/>
    <p:sldId id="277" r:id="rId12"/>
    <p:sldId id="284" r:id="rId13"/>
    <p:sldId id="285" r:id="rId14"/>
    <p:sldId id="286" r:id="rId15"/>
    <p:sldId id="288" r:id="rId16"/>
    <p:sldId id="287" r:id="rId17"/>
    <p:sldId id="295" r:id="rId18"/>
    <p:sldId id="297" r:id="rId19"/>
    <p:sldId id="291" r:id="rId20"/>
    <p:sldId id="293" r:id="rId21"/>
    <p:sldId id="298" r:id="rId22"/>
    <p:sldId id="30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F73"/>
    <a:srgbClr val="FFFE67"/>
    <a:srgbClr val="D15216"/>
    <a:srgbClr val="7DEEF1"/>
    <a:srgbClr val="915DF2"/>
    <a:srgbClr val="B60012"/>
    <a:srgbClr val="30C117"/>
    <a:srgbClr val="80AFFF"/>
    <a:srgbClr val="38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20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689987"/>
            <a:ext cx="91440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80AFFF"/>
                </a:solidFill>
              </a:rPr>
              <a:t>© 2015 - present: The Daring English Teacher, Inc. </a:t>
            </a:r>
            <a:endParaRPr lang="en-US" sz="600" dirty="0">
              <a:solidFill>
                <a:srgbClr val="80A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ln w="12700">
            <a:noFill/>
          </a:ln>
          <a:solidFill>
            <a:schemeClr val="tx1"/>
          </a:solidFill>
          <a:effectLst>
            <a:glow rad="101600">
              <a:schemeClr val="bg1"/>
            </a:glow>
            <a:outerShdw blurRad="53975" dist="50800" dir="2700000" algn="tl" rotWithShape="0">
              <a:srgbClr val="80AFFF"/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 rot="21040948">
            <a:off x="175158" y="1401954"/>
            <a:ext cx="4816950" cy="1470025"/>
          </a:xfrm>
          <a:noFill/>
          <a:ln>
            <a:noFill/>
          </a:ln>
        </p:spPr>
        <p:txBody>
          <a:bodyPr>
            <a:noAutofit/>
          </a:bodyPr>
          <a:lstStyle/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80AFFF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80AFFF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80AFFF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80AFFF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80AFFF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626647"/>
            <a:ext cx="9144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Nouns</a:t>
            </a:r>
            <a:endParaRPr lang="en-US" sz="199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174" y="4094819"/>
            <a:ext cx="4981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All About</a:t>
            </a:r>
            <a:endParaRPr lang="en-US" sz="6000" dirty="0"/>
          </a:p>
        </p:txBody>
      </p:sp>
      <p:pic>
        <p:nvPicPr>
          <p:cNvPr id="8" name="Picture 7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0" y="-54296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Compound Nouns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2661920" cy="639762"/>
          </a:xfrm>
          <a:solidFill>
            <a:srgbClr val="80AFFF"/>
          </a:solidFill>
        </p:spPr>
        <p:txBody>
          <a:bodyPr/>
          <a:lstStyle/>
          <a:p>
            <a:pPr algn="ctr"/>
            <a:r>
              <a:rPr lang="en-US" sz="32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Closed Form</a:t>
            </a:r>
            <a:endParaRPr lang="en-US" sz="3200" dirty="0">
              <a:ln w="3175">
                <a:solidFill>
                  <a:schemeClr val="tx1"/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661920" cy="395128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Two words are meshed together to make one word</a:t>
            </a:r>
          </a:p>
          <a:p>
            <a:r>
              <a:rPr lang="en-US" dirty="0" smtClean="0"/>
              <a:t>doghouse</a:t>
            </a:r>
          </a:p>
          <a:p>
            <a:r>
              <a:rPr lang="en-US" dirty="0" smtClean="0"/>
              <a:t>basketball</a:t>
            </a:r>
          </a:p>
          <a:p>
            <a:r>
              <a:rPr lang="en-US" dirty="0" smtClean="0"/>
              <a:t>racecar</a:t>
            </a:r>
          </a:p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idx="1"/>
          </p:nvPr>
        </p:nvSpPr>
        <p:spPr>
          <a:xfrm>
            <a:off x="3230880" y="1535113"/>
            <a:ext cx="2661920" cy="639762"/>
          </a:xfrm>
          <a:solidFill>
            <a:srgbClr val="80AFFF"/>
          </a:solidFill>
        </p:spPr>
        <p:txBody>
          <a:bodyPr/>
          <a:lstStyle/>
          <a:p>
            <a:pPr algn="ctr"/>
            <a:r>
              <a:rPr lang="en-US" sz="32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Hyphenated</a:t>
            </a:r>
            <a:endParaRPr lang="en-US" sz="3200" dirty="0">
              <a:ln w="3175">
                <a:solidFill>
                  <a:schemeClr val="tx1"/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half" idx="2"/>
          </p:nvPr>
        </p:nvSpPr>
        <p:spPr>
          <a:xfrm>
            <a:off x="3230880" y="2174875"/>
            <a:ext cx="2661920" cy="395128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Two or more words are held together by hyphens</a:t>
            </a:r>
          </a:p>
          <a:p>
            <a:r>
              <a:rPr lang="en-US" dirty="0" smtClean="0"/>
              <a:t>son-in-law</a:t>
            </a:r>
          </a:p>
          <a:p>
            <a:r>
              <a:rPr lang="en-US" dirty="0" smtClean="0"/>
              <a:t>over-the-counter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6024880" y="1525588"/>
            <a:ext cx="2661920" cy="639762"/>
          </a:xfrm>
          <a:solidFill>
            <a:srgbClr val="80AFFF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Open Form</a:t>
            </a:r>
            <a:endParaRPr lang="en-US" sz="3200" dirty="0">
              <a:ln w="3175">
                <a:solidFill>
                  <a:schemeClr val="tx1"/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15" name="Content Placeholder 4"/>
          <p:cNvSpPr>
            <a:spLocks noGrp="1"/>
          </p:cNvSpPr>
          <p:nvPr>
            <p:ph sz="half" idx="2"/>
          </p:nvPr>
        </p:nvSpPr>
        <p:spPr>
          <a:xfrm>
            <a:off x="6024880" y="2165350"/>
            <a:ext cx="2661920" cy="395128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Two separate words are considered one compound noun</a:t>
            </a:r>
          </a:p>
          <a:p>
            <a:r>
              <a:rPr lang="en-US" dirty="0" smtClean="0"/>
              <a:t>post office</a:t>
            </a:r>
          </a:p>
          <a:p>
            <a:r>
              <a:rPr lang="en-US" dirty="0" smtClean="0"/>
              <a:t>real estate</a:t>
            </a:r>
          </a:p>
          <a:p>
            <a:r>
              <a:rPr lang="en-US" dirty="0" smtClean="0"/>
              <a:t>middle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5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Collective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collective noun names groups of things and people.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family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roup </a:t>
            </a:r>
          </a:p>
          <a:p>
            <a:pPr lvl="1"/>
            <a:r>
              <a:rPr lang="en-US" dirty="0" smtClean="0"/>
              <a:t>majority</a:t>
            </a:r>
          </a:p>
          <a:p>
            <a:pPr lvl="1"/>
            <a:r>
              <a:rPr lang="en-US" dirty="0" smtClean="0"/>
              <a:t>team</a:t>
            </a:r>
          </a:p>
          <a:p>
            <a:pPr lvl="1"/>
            <a:r>
              <a:rPr lang="en-US" dirty="0" smtClean="0"/>
              <a:t>class</a:t>
            </a:r>
          </a:p>
        </p:txBody>
      </p:sp>
      <p:sp>
        <p:nvSpPr>
          <p:cNvPr id="5" name="Right Brace 4"/>
          <p:cNvSpPr/>
          <p:nvPr/>
        </p:nvSpPr>
        <p:spPr>
          <a:xfrm>
            <a:off x="2712720" y="3403600"/>
            <a:ext cx="711200" cy="2204720"/>
          </a:xfrm>
          <a:prstGeom prst="rightBrace">
            <a:avLst>
              <a:gd name="adj1" fmla="val 8333"/>
              <a:gd name="adj2" fmla="val 49539"/>
            </a:avLst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3139440"/>
            <a:ext cx="4856480" cy="2862322"/>
          </a:xfrm>
          <a:prstGeom prst="rect">
            <a:avLst/>
          </a:prstGeom>
          <a:solidFill>
            <a:srgbClr val="80AFFF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To avoid subject/verb agreement errors, these collective nouns need to be treated as singular nouns.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b="1" i="1" dirty="0" smtClean="0">
                <a:solidFill>
                  <a:srgbClr val="FFFFFF"/>
                </a:solidFill>
              </a:rPr>
              <a:t>Examples: </a:t>
            </a:r>
          </a:p>
          <a:p>
            <a:r>
              <a:rPr lang="en-US" sz="2000" i="1" dirty="0" smtClean="0">
                <a:solidFill>
                  <a:srgbClr val="FFFFFF"/>
                </a:solidFill>
              </a:rPr>
              <a:t>The </a:t>
            </a:r>
            <a:r>
              <a:rPr lang="en-US" sz="2000" b="1" i="1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f</a:t>
            </a:r>
            <a:r>
              <a:rPr lang="en-US" sz="2000" b="1" i="1" u="sng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amily</a:t>
            </a:r>
            <a:r>
              <a:rPr lang="en-US" sz="2000" i="1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2000" i="1" dirty="0" smtClean="0">
                <a:solidFill>
                  <a:srgbClr val="FFFFFF"/>
                </a:solidFill>
              </a:rPr>
              <a:t>held </a:t>
            </a:r>
            <a:r>
              <a:rPr lang="en-US" sz="2000" b="1" i="1" u="sng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its</a:t>
            </a:r>
            <a:r>
              <a:rPr lang="en-US" sz="2000" i="1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2000" i="1" dirty="0" smtClean="0">
                <a:solidFill>
                  <a:srgbClr val="FFFFFF"/>
                </a:solidFill>
              </a:rPr>
              <a:t>reunion at the park.</a:t>
            </a:r>
          </a:p>
          <a:p>
            <a:endParaRPr lang="en-US" sz="2000" i="1" dirty="0" smtClean="0">
              <a:solidFill>
                <a:srgbClr val="FFFFFF"/>
              </a:solidFill>
            </a:endParaRPr>
          </a:p>
          <a:p>
            <a:r>
              <a:rPr lang="en-US" sz="2000" i="1" dirty="0" smtClean="0">
                <a:solidFill>
                  <a:srgbClr val="FFFFFF"/>
                </a:solidFill>
              </a:rPr>
              <a:t>The </a:t>
            </a:r>
            <a:r>
              <a:rPr lang="en-US" sz="2000" b="1" i="1" u="sng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team</a:t>
            </a:r>
            <a:r>
              <a:rPr lang="en-US" sz="2000" b="1" i="1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2000" i="1" dirty="0" smtClean="0">
                <a:solidFill>
                  <a:srgbClr val="FFFFFF"/>
                </a:solidFill>
              </a:rPr>
              <a:t>celebrated </a:t>
            </a:r>
            <a:r>
              <a:rPr lang="en-US" sz="2000" b="1" i="1" u="sng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its</a:t>
            </a:r>
            <a:r>
              <a:rPr lang="en-US" sz="2000" i="1" dirty="0" smtClean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2000" i="1" dirty="0" smtClean="0">
                <a:solidFill>
                  <a:srgbClr val="FFFFFF"/>
                </a:solidFill>
              </a:rPr>
              <a:t>victory. 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7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Count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count noun is a noun in which you can add a number to the front of it and add an s at the end of it.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cake/cakes</a:t>
            </a:r>
          </a:p>
          <a:p>
            <a:pPr lvl="2"/>
            <a:r>
              <a:rPr lang="en-US" dirty="0" smtClean="0"/>
              <a:t>She baked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b="1" dirty="0" smtClean="0"/>
              <a:t>cake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She baked </a:t>
            </a:r>
            <a:r>
              <a:rPr lang="en-US" b="1" dirty="0" smtClean="0"/>
              <a:t>five cakes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pig/pigs</a:t>
            </a:r>
          </a:p>
          <a:p>
            <a:pPr lvl="2"/>
            <a:r>
              <a:rPr lang="en-US" dirty="0" smtClean="0"/>
              <a:t>The farmer </a:t>
            </a:r>
            <a:r>
              <a:rPr lang="en-US" dirty="0" smtClean="0"/>
              <a:t>wrangled </a:t>
            </a:r>
            <a:r>
              <a:rPr lang="en-US" b="1" dirty="0" smtClean="0"/>
              <a:t>three pigs </a:t>
            </a:r>
            <a:r>
              <a:rPr lang="en-US" dirty="0" smtClean="0"/>
              <a:t>in the stable and found </a:t>
            </a:r>
            <a:r>
              <a:rPr lang="en-US" b="1" dirty="0" smtClean="0"/>
              <a:t>one pig </a:t>
            </a:r>
            <a:r>
              <a:rPr lang="en-US" dirty="0" smtClean="0"/>
              <a:t>in the barn.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2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Non Count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non count noun is a noun that only has a single form.</a:t>
            </a:r>
          </a:p>
          <a:p>
            <a:r>
              <a:rPr lang="en-US" dirty="0" smtClean="0"/>
              <a:t>You cannot add an ‘</a:t>
            </a:r>
            <a:r>
              <a:rPr lang="en-US" i="1" dirty="0" smtClean="0"/>
              <a:t>s’</a:t>
            </a:r>
            <a:r>
              <a:rPr lang="en-US" dirty="0" smtClean="0"/>
              <a:t> to the </a:t>
            </a:r>
            <a:r>
              <a:rPr lang="en-US" smtClean="0"/>
              <a:t>endof</a:t>
            </a:r>
            <a:r>
              <a:rPr lang="en-US" dirty="0" smtClean="0"/>
              <a:t> </a:t>
            </a:r>
            <a:r>
              <a:rPr lang="en-US" dirty="0" smtClean="0"/>
              <a:t>a non count noun.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music</a:t>
            </a:r>
          </a:p>
          <a:p>
            <a:pPr lvl="1"/>
            <a:r>
              <a:rPr lang="en-US" dirty="0" smtClean="0"/>
              <a:t>advice</a:t>
            </a:r>
          </a:p>
          <a:p>
            <a:pPr lvl="1"/>
            <a:r>
              <a:rPr lang="en-US" dirty="0" smtClean="0"/>
              <a:t>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1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Count vs. Non Count Nouns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Count Noun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cake/cakes</a:t>
            </a:r>
          </a:p>
          <a:p>
            <a:r>
              <a:rPr lang="en-US" dirty="0" smtClean="0"/>
              <a:t>pig/pig</a:t>
            </a:r>
          </a:p>
          <a:p>
            <a:r>
              <a:rPr lang="en-US" dirty="0" smtClean="0"/>
              <a:t>book/books</a:t>
            </a:r>
          </a:p>
          <a:p>
            <a:r>
              <a:rPr lang="en-US" dirty="0" smtClean="0"/>
              <a:t>park/parks</a:t>
            </a:r>
          </a:p>
          <a:p>
            <a:r>
              <a:rPr lang="en-US" dirty="0" smtClean="0"/>
              <a:t>sofa/sofas</a:t>
            </a:r>
          </a:p>
          <a:p>
            <a:r>
              <a:rPr lang="en-US" dirty="0" smtClean="0"/>
              <a:t>rainstorm/rainstorms</a:t>
            </a:r>
          </a:p>
          <a:p>
            <a:r>
              <a:rPr lang="en-US" dirty="0" smtClean="0"/>
              <a:t>bag/bags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Non Count Noun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happiness</a:t>
            </a:r>
          </a:p>
          <a:p>
            <a:r>
              <a:rPr lang="en-US" dirty="0" smtClean="0"/>
              <a:t>flour</a:t>
            </a:r>
          </a:p>
          <a:p>
            <a:r>
              <a:rPr lang="en-US" dirty="0" smtClean="0"/>
              <a:t>homework</a:t>
            </a:r>
          </a:p>
          <a:p>
            <a:r>
              <a:rPr lang="en-US" dirty="0" smtClean="0"/>
              <a:t>furniture</a:t>
            </a:r>
          </a:p>
          <a:p>
            <a:r>
              <a:rPr lang="en-US" dirty="0" smtClean="0"/>
              <a:t>rudeness</a:t>
            </a:r>
          </a:p>
          <a:p>
            <a:r>
              <a:rPr lang="en-US" dirty="0" smtClean="0"/>
              <a:t>weather</a:t>
            </a:r>
          </a:p>
          <a:p>
            <a:r>
              <a:rPr lang="en-US" dirty="0" smtClean="0"/>
              <a:t>baggage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187440"/>
            <a:ext cx="8229600" cy="584776"/>
          </a:xfrm>
          <a:prstGeom prst="rect">
            <a:avLst/>
          </a:prstGeom>
          <a:solidFill>
            <a:srgbClr val="80AFFF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 noun will be </a:t>
            </a:r>
            <a:r>
              <a:rPr lang="en-US" sz="3200" b="1" dirty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EITHER</a:t>
            </a:r>
            <a:r>
              <a:rPr lang="en-US" sz="3200" dirty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a count </a:t>
            </a:r>
            <a:r>
              <a:rPr lang="en-US" sz="2400" b="1" u="sng" dirty="0" smtClean="0">
                <a:solidFill>
                  <a:srgbClr val="FFFFFF"/>
                </a:solidFill>
              </a:rPr>
              <a:t>or</a:t>
            </a:r>
            <a:r>
              <a:rPr lang="en-US" sz="2400" dirty="0" smtClean="0">
                <a:solidFill>
                  <a:srgbClr val="FFFFFF"/>
                </a:solidFill>
              </a:rPr>
              <a:t> non count noun.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3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35258" y="1600201"/>
            <a:ext cx="4351541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ninja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952444" y="1654946"/>
            <a:ext cx="2233314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2444" y="3394909"/>
            <a:ext cx="2233314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2444" y="4082105"/>
            <a:ext cx="1521718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164214" y="5299177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30C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30C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2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6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friendship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1654946"/>
            <a:ext cx="2233314" cy="600490"/>
          </a:xfrm>
          <a:prstGeom prst="rect">
            <a:avLst/>
          </a:prstGeom>
          <a:noFill/>
          <a:ln w="50800">
            <a:solidFill>
              <a:srgbClr val="915D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2444" y="2825574"/>
            <a:ext cx="2025309" cy="600490"/>
          </a:xfrm>
          <a:prstGeom prst="rect">
            <a:avLst/>
          </a:prstGeom>
          <a:noFill/>
          <a:ln w="50800">
            <a:solidFill>
              <a:srgbClr val="915D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4" y="4082105"/>
            <a:ext cx="1521718" cy="600490"/>
          </a:xfrm>
          <a:prstGeom prst="rect">
            <a:avLst/>
          </a:prstGeom>
          <a:noFill/>
          <a:ln w="50800">
            <a:solidFill>
              <a:srgbClr val="915D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2444" y="5274632"/>
            <a:ext cx="2671218" cy="600490"/>
          </a:xfrm>
          <a:prstGeom prst="rect">
            <a:avLst/>
          </a:prstGeom>
          <a:noFill/>
          <a:ln w="50800">
            <a:solidFill>
              <a:srgbClr val="915D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915D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ice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1654946"/>
            <a:ext cx="2233314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1495" y="3426064"/>
            <a:ext cx="2244263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1495" y="4596696"/>
            <a:ext cx="2452265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0" y="5288228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7DEE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15240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7DEE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Ice cube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1654946"/>
            <a:ext cx="2233314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1495" y="3426064"/>
            <a:ext cx="2244263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5" y="4060207"/>
            <a:ext cx="1521718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15240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7DEE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5289" y="5230836"/>
            <a:ext cx="2627426" cy="600490"/>
          </a:xfrm>
          <a:prstGeom prst="rect">
            <a:avLst/>
          </a:prstGeom>
          <a:noFill/>
          <a:ln w="50800">
            <a:solidFill>
              <a:srgbClr val="7DEE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5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Dr. Mason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2185113"/>
            <a:ext cx="1521718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2444" y="3426064"/>
            <a:ext cx="2200471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4" y="4082105"/>
            <a:ext cx="1521718" cy="600490"/>
          </a:xfrm>
          <a:prstGeom prst="rect">
            <a:avLst/>
          </a:prstGeom>
          <a:noFill/>
          <a:ln w="50800">
            <a:solidFill>
              <a:srgbClr val="30C1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164214" y="5299177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30C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30C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sz="6600" dirty="0" smtClean="0">
                <a:effectLst>
                  <a:glow rad="101600">
                    <a:schemeClr val="bg1"/>
                  </a:glow>
                  <a:outerShdw blurRad="53975" dist="76200" dir="2700000" algn="tl" rotWithShape="0">
                    <a:srgbClr val="80AFFF"/>
                  </a:outerShdw>
                </a:effectLst>
                <a:latin typeface="+mn-lt"/>
                <a:cs typeface="KG Sorry Not Sorry Chub"/>
              </a:rPr>
              <a:t>Nouns</a:t>
            </a:r>
            <a:endParaRPr lang="en-US" dirty="0">
              <a:effectLst>
                <a:glow rad="101600">
                  <a:schemeClr val="bg1"/>
                </a:glow>
                <a:outerShdw blurRad="53975" dist="76200" dir="2700000" algn="tl" rotWithShape="0">
                  <a:srgbClr val="80AFFF"/>
                </a:outerShdw>
              </a:effectLst>
              <a:latin typeface="+mn-lt"/>
              <a:cs typeface="KG Sorry Not Sorry Chub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 noun is a person, place, thing, or idea</a:t>
            </a:r>
          </a:p>
          <a:p>
            <a:r>
              <a:rPr lang="en-US" dirty="0" smtClean="0"/>
              <a:t>There are many different kinds of nouns: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Proper</a:t>
            </a:r>
          </a:p>
          <a:p>
            <a:pPr lvl="1"/>
            <a:r>
              <a:rPr lang="en-US" dirty="0" smtClean="0"/>
              <a:t>Abstract</a:t>
            </a:r>
          </a:p>
          <a:p>
            <a:pPr lvl="1"/>
            <a:r>
              <a:rPr lang="en-US" dirty="0" smtClean="0"/>
              <a:t>Concrete</a:t>
            </a:r>
          </a:p>
          <a:p>
            <a:pPr lvl="1"/>
            <a:r>
              <a:rPr lang="en-US" dirty="0" smtClean="0"/>
              <a:t>Compound</a:t>
            </a:r>
          </a:p>
          <a:p>
            <a:pPr lvl="1"/>
            <a:r>
              <a:rPr lang="en-US" dirty="0" smtClean="0"/>
              <a:t>Collective</a:t>
            </a:r>
          </a:p>
          <a:p>
            <a:pPr lvl="1"/>
            <a:r>
              <a:rPr lang="en-US" dirty="0" smtClean="0"/>
              <a:t>Count</a:t>
            </a:r>
          </a:p>
          <a:p>
            <a:pPr lvl="1"/>
            <a:r>
              <a:rPr lang="en-US" dirty="0" smtClean="0"/>
              <a:t>Non count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7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love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3" y="1670522"/>
            <a:ext cx="2200471" cy="600490"/>
          </a:xfrm>
          <a:prstGeom prst="rect">
            <a:avLst/>
          </a:prstGeom>
          <a:noFill/>
          <a:ln w="50800">
            <a:solidFill>
              <a:srgbClr val="B600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2444" y="2857537"/>
            <a:ext cx="2014362" cy="600490"/>
          </a:xfrm>
          <a:prstGeom prst="rect">
            <a:avLst/>
          </a:prstGeom>
          <a:noFill/>
          <a:ln w="50800">
            <a:solidFill>
              <a:srgbClr val="B600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3" y="4629543"/>
            <a:ext cx="2430371" cy="600490"/>
          </a:xfrm>
          <a:prstGeom prst="rect">
            <a:avLst/>
          </a:prstGeom>
          <a:noFill/>
          <a:ln w="50800">
            <a:solidFill>
              <a:srgbClr val="B6001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164214" y="5299177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B600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0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B6001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flock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1670522"/>
            <a:ext cx="2200471" cy="600490"/>
          </a:xfrm>
          <a:prstGeom prst="rect">
            <a:avLst/>
          </a:prstGeom>
          <a:noFill/>
          <a:ln w="50800">
            <a:solidFill>
              <a:srgbClr val="D1521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2445" y="2857537"/>
            <a:ext cx="2014362" cy="600490"/>
          </a:xfrm>
          <a:prstGeom prst="rect">
            <a:avLst/>
          </a:prstGeom>
          <a:noFill/>
          <a:ln w="50800">
            <a:solidFill>
              <a:srgbClr val="D1521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4" y="4629543"/>
            <a:ext cx="2430371" cy="600490"/>
          </a:xfrm>
          <a:prstGeom prst="rect">
            <a:avLst/>
          </a:prstGeom>
          <a:noFill/>
          <a:ln w="50800">
            <a:solidFill>
              <a:srgbClr val="D1521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0" y="5323415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D152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52446" y="5859902"/>
            <a:ext cx="2320894" cy="600490"/>
          </a:xfrm>
          <a:prstGeom prst="rect">
            <a:avLst/>
          </a:prstGeom>
          <a:noFill/>
          <a:ln w="50800">
            <a:solidFill>
              <a:srgbClr val="D1521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73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5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Classify the Noun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3691948" cy="4903335"/>
          </a:xfrm>
          <a:noFill/>
          <a:ln>
            <a:noFill/>
          </a:ln>
        </p:spPr>
        <p:txBody>
          <a:bodyPr>
            <a:noAutofit/>
          </a:bodyPr>
          <a:lstStyle/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Common or Proper?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Abstract or Concrete?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Count or    Non count?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Compound?</a:t>
            </a:r>
          </a:p>
          <a:p>
            <a:pPr marL="460375" indent="-460375">
              <a:buFont typeface="Wingdings" charset="2"/>
              <a:buChar char="q"/>
            </a:pPr>
            <a:r>
              <a:rPr lang="en-US" sz="3600" dirty="0" smtClean="0"/>
              <a:t>Collective?</a:t>
            </a:r>
            <a:endParaRPr lang="en-US" sz="36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322576" y="1600201"/>
            <a:ext cx="4364224" cy="885157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 smtClean="0"/>
              <a:t>grapefruit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952444" y="1670522"/>
            <a:ext cx="2200471" cy="600490"/>
          </a:xfrm>
          <a:prstGeom prst="rect">
            <a:avLst/>
          </a:prstGeom>
          <a:noFill/>
          <a:ln w="50800">
            <a:solidFill>
              <a:srgbClr val="FD6F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2445" y="3394026"/>
            <a:ext cx="2200470" cy="600490"/>
          </a:xfrm>
          <a:prstGeom prst="rect">
            <a:avLst/>
          </a:prstGeom>
          <a:noFill/>
          <a:ln w="50800">
            <a:solidFill>
              <a:srgbClr val="FD6F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2444" y="4016399"/>
            <a:ext cx="1510771" cy="600490"/>
          </a:xfrm>
          <a:prstGeom prst="rect">
            <a:avLst/>
          </a:prstGeom>
          <a:noFill/>
          <a:ln w="50800">
            <a:solidFill>
              <a:srgbClr val="FD6F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4339" y="5250226"/>
            <a:ext cx="2627427" cy="600490"/>
          </a:xfrm>
          <a:prstGeom prst="rect">
            <a:avLst/>
          </a:prstGeom>
          <a:noFill/>
          <a:ln w="50800">
            <a:solidFill>
              <a:srgbClr val="FD6F7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-10945" y="5945151"/>
            <a:ext cx="4422839" cy="558384"/>
          </a:xfrm>
          <a:prstGeom prst="mathMultiply">
            <a:avLst>
              <a:gd name="adj1" fmla="val 10788"/>
            </a:avLst>
          </a:prstGeom>
          <a:solidFill>
            <a:srgbClr val="FD6F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Common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A common noun can be </a:t>
            </a:r>
            <a:r>
              <a:rPr lang="en-US" b="1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ANY</a:t>
            </a:r>
            <a:r>
              <a:rPr lang="en-US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 </a:t>
            </a:r>
            <a:r>
              <a:rPr lang="en-US" dirty="0" smtClean="0"/>
              <a:t>person, place, thing, or idea. </a:t>
            </a:r>
            <a:endParaRPr lang="en-US" dirty="0"/>
          </a:p>
          <a:p>
            <a:r>
              <a:rPr lang="en-US" b="1" u="sng" dirty="0" smtClean="0"/>
              <a:t>Do not </a:t>
            </a:r>
            <a:r>
              <a:rPr lang="en-US" dirty="0" smtClean="0"/>
              <a:t>capitalize common nouns.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firefighter (person)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own (place)</a:t>
            </a:r>
          </a:p>
          <a:p>
            <a:pPr lvl="1"/>
            <a:r>
              <a:rPr lang="en-US" dirty="0" smtClean="0"/>
              <a:t>book (thing)</a:t>
            </a:r>
          </a:p>
        </p:txBody>
      </p:sp>
    </p:spTree>
    <p:extLst>
      <p:ext uri="{BB962C8B-B14F-4D97-AF65-F5344CB8AC3E}">
        <p14:creationId xmlns:p14="http://schemas.microsoft.com/office/powerpoint/2010/main" val="218067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Proper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proper noun names a person, place, or thing. </a:t>
            </a:r>
            <a:endParaRPr lang="en-US" dirty="0"/>
          </a:p>
          <a:p>
            <a:r>
              <a:rPr lang="en-US" dirty="0" smtClean="0"/>
              <a:t>Proper nouns are ALWAYS capitalized.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Chief Wilson (firefighter) (person)</a:t>
            </a:r>
          </a:p>
          <a:p>
            <a:pPr lvl="1"/>
            <a:r>
              <a:rPr lang="en-US" dirty="0" smtClean="0"/>
              <a:t>Kansas City (town) (place)</a:t>
            </a:r>
          </a:p>
          <a:p>
            <a:pPr lvl="1"/>
            <a:r>
              <a:rPr lang="en-US" dirty="0" smtClean="0"/>
              <a:t>Where the Red Fern Grows (book) (thing)</a:t>
            </a:r>
          </a:p>
        </p:txBody>
      </p:sp>
    </p:spTree>
    <p:extLst>
      <p:ext uri="{BB962C8B-B14F-4D97-AF65-F5344CB8AC3E}">
        <p14:creationId xmlns:p14="http://schemas.microsoft.com/office/powerpoint/2010/main" val="22805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Common vs. Proper Nouns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Common Noun</a:t>
            </a:r>
            <a:endParaRPr lang="en-US" sz="3600" dirty="0">
              <a:effectLst>
                <a:glow rad="101600">
                  <a:schemeClr val="bg1">
                    <a:alpha val="99000"/>
                  </a:schemeClr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teacher</a:t>
            </a:r>
          </a:p>
          <a:p>
            <a:r>
              <a:rPr lang="en-US" dirty="0" smtClean="0"/>
              <a:t>cookie</a:t>
            </a:r>
          </a:p>
          <a:p>
            <a:r>
              <a:rPr lang="en-US" dirty="0" smtClean="0"/>
              <a:t>restaurant</a:t>
            </a:r>
          </a:p>
          <a:p>
            <a:r>
              <a:rPr lang="en-US" dirty="0" smtClean="0"/>
              <a:t>school</a:t>
            </a:r>
          </a:p>
          <a:p>
            <a:r>
              <a:rPr lang="en-US" dirty="0" smtClean="0"/>
              <a:t>city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country</a:t>
            </a:r>
          </a:p>
          <a:p>
            <a:r>
              <a:rPr lang="en-US" dirty="0" smtClean="0"/>
              <a:t>dog</a:t>
            </a:r>
          </a:p>
          <a:p>
            <a:r>
              <a:rPr lang="en-US" dirty="0" smtClean="0"/>
              <a:t>explorer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Proper Noun</a:t>
            </a:r>
            <a:endParaRPr lang="en-US" sz="3600" dirty="0">
              <a:effectLst>
                <a:glow rad="101600">
                  <a:schemeClr val="bg1">
                    <a:alpha val="99000"/>
                  </a:schemeClr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Mr. Davis</a:t>
            </a:r>
          </a:p>
          <a:p>
            <a:r>
              <a:rPr lang="en-US" dirty="0" smtClean="0"/>
              <a:t>Chips Ahoy</a:t>
            </a:r>
          </a:p>
          <a:p>
            <a:r>
              <a:rPr lang="en-US" dirty="0" smtClean="0"/>
              <a:t>Surf’s Up Grill</a:t>
            </a:r>
          </a:p>
          <a:p>
            <a:r>
              <a:rPr lang="en-US" dirty="0" smtClean="0"/>
              <a:t>Clover City High School</a:t>
            </a:r>
          </a:p>
          <a:p>
            <a:r>
              <a:rPr lang="en-US" dirty="0" smtClean="0"/>
              <a:t>Austin</a:t>
            </a:r>
          </a:p>
          <a:p>
            <a:r>
              <a:rPr lang="en-US" dirty="0" smtClean="0"/>
              <a:t>Texas</a:t>
            </a:r>
          </a:p>
          <a:p>
            <a:r>
              <a:rPr lang="en-US" dirty="0" smtClean="0"/>
              <a:t>The United States </a:t>
            </a:r>
          </a:p>
          <a:p>
            <a:r>
              <a:rPr lang="en-US" dirty="0" smtClean="0"/>
              <a:t>Boomer</a:t>
            </a:r>
          </a:p>
          <a:p>
            <a:r>
              <a:rPr lang="en-US" dirty="0" smtClean="0"/>
              <a:t>Christopher Columbus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187440"/>
            <a:ext cx="8229600" cy="584776"/>
          </a:xfrm>
          <a:prstGeom prst="rect">
            <a:avLst/>
          </a:prstGeom>
          <a:solidFill>
            <a:srgbClr val="80AFFF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 noun will be </a:t>
            </a:r>
            <a:r>
              <a:rPr lang="en-US" sz="3200" b="1" dirty="0" smtClean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EITHER</a:t>
            </a:r>
            <a:r>
              <a:rPr lang="en-US" sz="3200" dirty="0" smtClean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a common </a:t>
            </a:r>
            <a:r>
              <a:rPr lang="en-US" sz="2400" b="1" u="sng" dirty="0" smtClean="0">
                <a:solidFill>
                  <a:srgbClr val="FFFFFF"/>
                </a:solidFill>
              </a:rPr>
              <a:t>or</a:t>
            </a:r>
            <a:r>
              <a:rPr lang="en-US" sz="2400" dirty="0" smtClean="0">
                <a:solidFill>
                  <a:srgbClr val="FFFFFF"/>
                </a:solidFill>
              </a:rPr>
              <a:t> a proper noun.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65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Abstract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abstract noun is a type of noun that is intangible. </a:t>
            </a:r>
            <a:endParaRPr lang="en-US" dirty="0"/>
          </a:p>
          <a:p>
            <a:r>
              <a:rPr lang="en-US" dirty="0" smtClean="0"/>
              <a:t>You cannot see, touch, taste, smell, or hear abstract nouns.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love</a:t>
            </a:r>
          </a:p>
          <a:p>
            <a:pPr lvl="1"/>
            <a:r>
              <a:rPr lang="en-US" dirty="0" smtClean="0"/>
              <a:t>courage</a:t>
            </a:r>
          </a:p>
          <a:p>
            <a:pPr lvl="1"/>
            <a:r>
              <a:rPr lang="en-US" dirty="0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8473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Concrete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concrete noun can be experienced with one of the five senses.</a:t>
            </a:r>
            <a:endParaRPr lang="en-US" dirty="0"/>
          </a:p>
          <a:p>
            <a:r>
              <a:rPr lang="en-US" dirty="0" smtClean="0"/>
              <a:t>You can see, touch, taste, smell, or hear concrete nouns.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lightning (you can see it)</a:t>
            </a:r>
          </a:p>
          <a:p>
            <a:pPr lvl="1"/>
            <a:r>
              <a:rPr lang="en-US" dirty="0" smtClean="0"/>
              <a:t>thunder (you can hear it)</a:t>
            </a:r>
          </a:p>
          <a:p>
            <a:pPr lvl="1"/>
            <a:r>
              <a:rPr lang="en-US" dirty="0" smtClean="0"/>
              <a:t>ice cream (you can touch and taste it)</a:t>
            </a:r>
          </a:p>
        </p:txBody>
      </p:sp>
    </p:spTree>
    <p:extLst>
      <p:ext uri="{BB962C8B-B14F-4D97-AF65-F5344CB8AC3E}">
        <p14:creationId xmlns:p14="http://schemas.microsoft.com/office/powerpoint/2010/main" val="28473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Abstract vs. Concrete Nouns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Abstract Noun</a:t>
            </a:r>
            <a:endParaRPr lang="en-US" sz="3600" dirty="0">
              <a:effectLst>
                <a:glow rad="101600">
                  <a:schemeClr val="bg1">
                    <a:alpha val="99000"/>
                  </a:schemeClr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skill</a:t>
            </a:r>
          </a:p>
          <a:p>
            <a:r>
              <a:rPr lang="en-US" dirty="0" smtClean="0"/>
              <a:t>beauty</a:t>
            </a:r>
          </a:p>
          <a:p>
            <a:r>
              <a:rPr lang="en-US" dirty="0" smtClean="0"/>
              <a:t>intelligence</a:t>
            </a:r>
          </a:p>
          <a:p>
            <a:r>
              <a:rPr lang="en-US" dirty="0" smtClean="0"/>
              <a:t>faith</a:t>
            </a:r>
          </a:p>
          <a:p>
            <a:r>
              <a:rPr lang="en-US" dirty="0" smtClean="0"/>
              <a:t>dream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trust</a:t>
            </a:r>
          </a:p>
          <a:p>
            <a:r>
              <a:rPr lang="en-US" dirty="0" smtClean="0"/>
              <a:t>friendship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80AFFF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effectLst>
                  <a:glow rad="101600">
                    <a:schemeClr val="bg1">
                      <a:alpha val="99000"/>
                    </a:schemeClr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Concrete Noun</a:t>
            </a:r>
            <a:endParaRPr lang="en-US" sz="3600" dirty="0">
              <a:effectLst>
                <a:glow rad="101600">
                  <a:schemeClr val="bg1">
                    <a:alpha val="99000"/>
                  </a:schemeClr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pizza</a:t>
            </a:r>
          </a:p>
          <a:p>
            <a:r>
              <a:rPr lang="en-US" dirty="0" smtClean="0"/>
              <a:t>rain</a:t>
            </a:r>
          </a:p>
          <a:p>
            <a:r>
              <a:rPr lang="en-US" dirty="0" smtClean="0"/>
              <a:t>writer</a:t>
            </a:r>
          </a:p>
          <a:p>
            <a:r>
              <a:rPr lang="en-US" dirty="0" smtClean="0"/>
              <a:t>roller coaster</a:t>
            </a:r>
          </a:p>
          <a:p>
            <a:r>
              <a:rPr lang="en-US" dirty="0" smtClean="0"/>
              <a:t>penguin</a:t>
            </a:r>
          </a:p>
          <a:p>
            <a:r>
              <a:rPr lang="en-US" dirty="0" smtClean="0"/>
              <a:t>pen</a:t>
            </a:r>
          </a:p>
          <a:p>
            <a:r>
              <a:rPr lang="en-US" dirty="0" smtClean="0"/>
              <a:t>house</a:t>
            </a:r>
          </a:p>
          <a:p>
            <a:r>
              <a:rPr lang="en-US" dirty="0" smtClean="0"/>
              <a:t>park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187440"/>
            <a:ext cx="8229600" cy="584776"/>
          </a:xfrm>
          <a:prstGeom prst="rect">
            <a:avLst/>
          </a:prstGeom>
          <a:solidFill>
            <a:srgbClr val="80AFFF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 noun will be </a:t>
            </a:r>
            <a:r>
              <a:rPr lang="en-US" sz="3200" b="1" dirty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EITHER</a:t>
            </a:r>
            <a:r>
              <a:rPr lang="en-US" sz="3200" dirty="0">
                <a:ln w="12700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abstract </a:t>
            </a:r>
            <a:r>
              <a:rPr lang="en-US" sz="2400" b="1" u="sng" dirty="0" smtClean="0">
                <a:solidFill>
                  <a:srgbClr val="FFFFFF"/>
                </a:solidFill>
              </a:rPr>
              <a:t>or</a:t>
            </a:r>
            <a:r>
              <a:rPr lang="en-US" sz="2400" dirty="0" smtClean="0">
                <a:solidFill>
                  <a:srgbClr val="FFFFFF"/>
                </a:solidFill>
              </a:rPr>
              <a:t> concrete.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0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 smtClean="0"/>
              <a:t>Compound Nouns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A compound noun contains two or more words that join together to make a single noun.</a:t>
            </a:r>
          </a:p>
          <a:p>
            <a:r>
              <a:rPr lang="en-US" dirty="0" smtClean="0"/>
              <a:t>There are three kinds of compound nouns:</a:t>
            </a:r>
          </a:p>
          <a:p>
            <a:pPr lvl="1"/>
            <a:r>
              <a:rPr lang="en-US" dirty="0" smtClean="0"/>
              <a:t>closed form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yphenated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pen form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76720" y="4815840"/>
            <a:ext cx="548640" cy="34544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86960" y="4023360"/>
            <a:ext cx="2600960" cy="651460"/>
          </a:xfrm>
          <a:prstGeom prst="rect">
            <a:avLst/>
          </a:prstGeom>
          <a:solidFill>
            <a:srgbClr val="80AFFF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A board game is a compound noun!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09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766</Words>
  <Application>Microsoft Macintosh PowerPoint</Application>
  <PresentationFormat>On-screen Show (4:3)</PresentationFormat>
  <Paragraphs>209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Parts of  Speech</vt:lpstr>
      <vt:lpstr>Nouns</vt:lpstr>
      <vt:lpstr>Common Nouns</vt:lpstr>
      <vt:lpstr>Proper Nouns</vt:lpstr>
      <vt:lpstr>Common vs. Proper Nouns</vt:lpstr>
      <vt:lpstr>Abstract Nouns</vt:lpstr>
      <vt:lpstr>Concrete Nouns</vt:lpstr>
      <vt:lpstr>Abstract vs. Concrete Nouns</vt:lpstr>
      <vt:lpstr>Compound Nouns</vt:lpstr>
      <vt:lpstr>Compound Nouns</vt:lpstr>
      <vt:lpstr>Collective Nouns</vt:lpstr>
      <vt:lpstr>Count Nouns</vt:lpstr>
      <vt:lpstr>Non Count Nouns</vt:lpstr>
      <vt:lpstr>Count vs. Non Count Nouns</vt:lpstr>
      <vt:lpstr>Classify the Noun</vt:lpstr>
      <vt:lpstr>Classify the Noun</vt:lpstr>
      <vt:lpstr>Classify the Noun</vt:lpstr>
      <vt:lpstr>Classify the Noun</vt:lpstr>
      <vt:lpstr>Classify the Noun</vt:lpstr>
      <vt:lpstr>Classify the Noun</vt:lpstr>
      <vt:lpstr>Classify the Noun</vt:lpstr>
      <vt:lpstr>Classify the Noun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41</cp:revision>
  <dcterms:created xsi:type="dcterms:W3CDTF">2015-01-28T04:16:00Z</dcterms:created>
  <dcterms:modified xsi:type="dcterms:W3CDTF">2020-02-02T23:08:04Z</dcterms:modified>
</cp:coreProperties>
</file>